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theme/themeOverride1.xml" ContentType="application/vnd.openxmlformats-officedocument.themeOverr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6"/>
  </p:notesMasterIdLst>
  <p:sldIdLst>
    <p:sldId id="274" r:id="rId5"/>
    <p:sldId id="296" r:id="rId6"/>
    <p:sldId id="275" r:id="rId7"/>
    <p:sldId id="278" r:id="rId8"/>
    <p:sldId id="283" r:id="rId9"/>
    <p:sldId id="297" r:id="rId10"/>
    <p:sldId id="293" r:id="rId11"/>
    <p:sldId id="294" r:id="rId12"/>
    <p:sldId id="295" r:id="rId13"/>
    <p:sldId id="304" r:id="rId14"/>
    <p:sldId id="305" r:id="rId15"/>
    <p:sldId id="298" r:id="rId16"/>
    <p:sldId id="301" r:id="rId17"/>
    <p:sldId id="300" r:id="rId18"/>
    <p:sldId id="299" r:id="rId19"/>
    <p:sldId id="287" r:id="rId20"/>
    <p:sldId id="280" r:id="rId21"/>
    <p:sldId id="306" r:id="rId22"/>
    <p:sldId id="307" r:id="rId23"/>
    <p:sldId id="302" r:id="rId24"/>
    <p:sldId id="288" r:id="rId25"/>
    <p:sldId id="309" r:id="rId26"/>
    <p:sldId id="303" r:id="rId27"/>
    <p:sldId id="289" r:id="rId28"/>
    <p:sldId id="290" r:id="rId29"/>
    <p:sldId id="308" r:id="rId30"/>
    <p:sldId id="310" r:id="rId31"/>
    <p:sldId id="277" r:id="rId32"/>
    <p:sldId id="276" r:id="rId33"/>
    <p:sldId id="291" r:id="rId34"/>
    <p:sldId id="29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029" autoAdjust="0"/>
    <p:restoredTop sz="94619" autoAdjust="0"/>
  </p:normalViewPr>
  <p:slideViewPr>
    <p:cSldViewPr snapToGrid="0">
      <p:cViewPr varScale="1">
        <p:scale>
          <a:sx n="113" d="100"/>
          <a:sy n="113" d="100"/>
        </p:scale>
        <p:origin x="-366" y="-96"/>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8DDDEA-63BC-40A0-8BC0-D6413F38691F}" type="datetimeFigureOut">
              <a:rPr lang="en-US" smtClean="0"/>
              <a:pPr/>
              <a:t>11/2/2023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06F76E-E60C-4C54-B47A-C2C406EC8F72}" type="slidenum">
              <a:rPr lang="en-US" smtClean="0"/>
              <a:pPr/>
              <a:t>‹#›</a:t>
            </a:fld>
            <a:endParaRPr lang="en-US" dirty="0"/>
          </a:p>
        </p:txBody>
      </p:sp>
    </p:spTree>
    <p:extLst>
      <p:ext uri="{BB962C8B-B14F-4D97-AF65-F5344CB8AC3E}">
        <p14:creationId xmlns="" xmlns:p14="http://schemas.microsoft.com/office/powerpoint/2010/main" val="2987483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pPr/>
              <a:t>11/2/2023</a:t>
            </a:fld>
            <a:endParaRPr lang="en-US" dirty="0"/>
          </a:p>
        </p:txBody>
      </p:sp>
      <p:sp>
        <p:nvSpPr>
          <p:cNvPr id="9" name="Footer Placeholder 8">
            <a:extLst>
              <a:ext uri="{FF2B5EF4-FFF2-40B4-BE49-F238E27FC236}">
                <a16:creationId xmlns=""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 xmlns:p14="http://schemas.microsoft.com/office/powerpoint/2010/main" val="333572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pPr/>
              <a:t>11/2/2023</a:t>
            </a:fld>
            <a:endParaRPr lang="en-US" dirty="0"/>
          </a:p>
        </p:txBody>
      </p:sp>
      <p:sp>
        <p:nvSpPr>
          <p:cNvPr id="9" name="Footer Placeholder 8">
            <a:extLst>
              <a:ext uri="{FF2B5EF4-FFF2-40B4-BE49-F238E27FC236}">
                <a16:creationId xmlns=""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 xmlns:p14="http://schemas.microsoft.com/office/powerpoint/2010/main" val="481562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pPr/>
              <a:t>11/2/2023</a:t>
            </a:fld>
            <a:endParaRPr lang="en-US" dirty="0"/>
          </a:p>
        </p:txBody>
      </p:sp>
      <p:sp>
        <p:nvSpPr>
          <p:cNvPr id="9" name="Footer Placeholder 8">
            <a:extLst>
              <a:ext uri="{FF2B5EF4-FFF2-40B4-BE49-F238E27FC236}">
                <a16:creationId xmlns=""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 xmlns:p14="http://schemas.microsoft.com/office/powerpoint/2010/main" val="1554859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pPr/>
              <a:t>11/2/2023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 xmlns:p14="http://schemas.microsoft.com/office/powerpoint/2010/main" val="2005235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pPr/>
              <a:t>11/2/2023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 xmlns:p14="http://schemas.microsoft.com/office/powerpoint/2010/main" val="1439114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pPr/>
              <a:t>11/2/2023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 xmlns:p14="http://schemas.microsoft.com/office/powerpoint/2010/main" val="1552773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pPr/>
              <a:t>11/2/2023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 xmlns:p14="http://schemas.microsoft.com/office/powerpoint/2010/main" val="3221586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pPr/>
              <a:t>11/2/2023</a:t>
            </a:fld>
            <a:endParaRPr lang="en-US" dirty="0"/>
          </a:p>
        </p:txBody>
      </p:sp>
      <p:sp>
        <p:nvSpPr>
          <p:cNvPr id="10" name="Footer Placeholder 9">
            <a:extLst>
              <a:ext uri="{FF2B5EF4-FFF2-40B4-BE49-F238E27FC236}">
                <a16:creationId xmlns=""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 xmlns:p14="http://schemas.microsoft.com/office/powerpoint/2010/main" val="2631530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pPr/>
              <a:t>11/2/2023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 xmlns:p14="http://schemas.microsoft.com/office/powerpoint/2010/main" val="92584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pPr/>
              <a:t>11/2/2023</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pPr/>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 xmlns:p14="http://schemas.microsoft.com/office/powerpoint/2010/main" val="19652198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37">
            <a:extLst>
              <a:ext uri="{FF2B5EF4-FFF2-40B4-BE49-F238E27FC236}">
                <a16:creationId xmlns="" xmlns:a16="http://schemas.microsoft.com/office/drawing/2014/main" id="{6B695AA2-4B70-477F-AF90-536B720A134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B0502020104020203"/>
              <a:ea typeface="+mn-ea"/>
              <a:cs typeface="+mn-cs"/>
            </a:endParaRPr>
          </a:p>
        </p:txBody>
      </p:sp>
      <p:pic>
        <p:nvPicPr>
          <p:cNvPr id="8" name="Picture 7" descr="A dog looking at the camera">
            <a:extLst>
              <a:ext uri="{FF2B5EF4-FFF2-40B4-BE49-F238E27FC236}">
                <a16:creationId xmlns="" xmlns:a16="http://schemas.microsoft.com/office/drawing/2014/main" id="{F0B92F21-44D0-49F2-B59D-6723737D9B5C}"/>
              </a:ext>
            </a:extLst>
          </p:cNvPr>
          <p:cNvPicPr>
            <a:picLocks noChangeAspect="1"/>
          </p:cNvPicPr>
          <p:nvPr/>
        </p:nvPicPr>
        <p:blipFill rotWithShape="1">
          <a:blip r:embed="rId3">
            <a:alphaModFix amt="40000"/>
            <a:extLst>
              <a:ext uri="{28A0092B-C50C-407E-A947-70E740481C1C}">
                <a14:useLocalDpi xmlns="" xmlns:a14="http://schemas.microsoft.com/office/drawing/2010/main" val="0"/>
              </a:ext>
            </a:extLst>
          </a:blip>
          <a:srcRect/>
          <a:stretch/>
        </p:blipFill>
        <p:spPr>
          <a:xfrm>
            <a:off x="20" y="10"/>
            <a:ext cx="12191980" cy="6857990"/>
          </a:xfrm>
          <a:prstGeom prst="rect">
            <a:avLst/>
          </a:prstGeom>
        </p:spPr>
      </p:pic>
      <p:sp>
        <p:nvSpPr>
          <p:cNvPr id="2" name="Title 1">
            <a:extLst>
              <a:ext uri="{FF2B5EF4-FFF2-40B4-BE49-F238E27FC236}">
                <a16:creationId xmlns="" xmlns:a16="http://schemas.microsoft.com/office/drawing/2014/main" id="{1C21E816-31F5-48BB-BD02-D15F2F18B48A}"/>
              </a:ext>
            </a:extLst>
          </p:cNvPr>
          <p:cNvSpPr>
            <a:spLocks noGrp="1"/>
          </p:cNvSpPr>
          <p:nvPr>
            <p:ph type="ctrTitle"/>
          </p:nvPr>
        </p:nvSpPr>
        <p:spPr>
          <a:xfrm>
            <a:off x="965201" y="1020431"/>
            <a:ext cx="10225530" cy="1475013"/>
          </a:xfrm>
        </p:spPr>
        <p:txBody>
          <a:bodyPr>
            <a:normAutofit/>
          </a:bodyPr>
          <a:lstStyle/>
          <a:p>
            <a:r>
              <a:rPr lang="en-US" sz="4000" dirty="0">
                <a:solidFill>
                  <a:schemeClr val="tx1"/>
                </a:solidFill>
              </a:rPr>
              <a:t>Communication</a:t>
            </a:r>
          </a:p>
        </p:txBody>
      </p:sp>
      <p:sp>
        <p:nvSpPr>
          <p:cNvPr id="3" name="Subtitle 2">
            <a:extLst>
              <a:ext uri="{FF2B5EF4-FFF2-40B4-BE49-F238E27FC236}">
                <a16:creationId xmlns="" xmlns:a16="http://schemas.microsoft.com/office/drawing/2014/main" id="{835D6E6B-3353-491C-A3C6-F278D6CED8B3}"/>
              </a:ext>
            </a:extLst>
          </p:cNvPr>
          <p:cNvSpPr>
            <a:spLocks noGrp="1"/>
          </p:cNvSpPr>
          <p:nvPr>
            <p:ph type="subTitle" idx="1"/>
          </p:nvPr>
        </p:nvSpPr>
        <p:spPr>
          <a:xfrm>
            <a:off x="965200" y="2495445"/>
            <a:ext cx="10225530" cy="590321"/>
          </a:xfrm>
        </p:spPr>
        <p:txBody>
          <a:bodyPr>
            <a:normAutofit/>
          </a:bodyPr>
          <a:lstStyle/>
          <a:p>
            <a:r>
              <a:rPr lang="en-US" dirty="0">
                <a:solidFill>
                  <a:schemeClr val="tx1"/>
                </a:solidFill>
              </a:rPr>
              <a:t>Dr. Koninika </a:t>
            </a:r>
            <a:r>
              <a:rPr lang="en-US" dirty="0" err="1">
                <a:solidFill>
                  <a:schemeClr val="tx1"/>
                </a:solidFill>
              </a:rPr>
              <a:t>mUKHERJEE</a:t>
            </a:r>
            <a:endParaRPr lang="en-US" sz="1600" dirty="0">
              <a:solidFill>
                <a:schemeClr val="tx1"/>
              </a:solidFill>
            </a:endParaRPr>
          </a:p>
        </p:txBody>
      </p:sp>
    </p:spTree>
    <p:extLst>
      <p:ext uri="{BB962C8B-B14F-4D97-AF65-F5344CB8AC3E}">
        <p14:creationId xmlns="" xmlns:p14="http://schemas.microsoft.com/office/powerpoint/2010/main" val="120524881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LUTION: Grapevine Communication - Studypool"/>
          <p:cNvPicPr>
            <a:picLocks noChangeAspect="1" noChangeArrowheads="1"/>
          </p:cNvPicPr>
          <p:nvPr/>
        </p:nvPicPr>
        <p:blipFill>
          <a:blip r:embed="rId2"/>
          <a:srcRect/>
          <a:stretch>
            <a:fillRect/>
          </a:stretch>
        </p:blipFill>
        <p:spPr bwMode="auto">
          <a:xfrm>
            <a:off x="905773" y="838200"/>
            <a:ext cx="9670212" cy="5452533"/>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Grapevine Communication"/>
          <p:cNvPicPr>
            <a:picLocks noChangeAspect="1" noChangeArrowheads="1"/>
          </p:cNvPicPr>
          <p:nvPr/>
        </p:nvPicPr>
        <p:blipFill>
          <a:blip r:embed="rId2"/>
          <a:srcRect/>
          <a:stretch>
            <a:fillRect/>
          </a:stretch>
        </p:blipFill>
        <p:spPr bwMode="auto">
          <a:xfrm>
            <a:off x="866775" y="821266"/>
            <a:ext cx="10477500" cy="5681133"/>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AutoShape 2" descr="How to Tackle Grapevine Communication in the Workplac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30724" name="AutoShape 4" descr="How to Tackle Grapevine Communication in the Workplac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16386" name="Picture 2" descr="Grapevine Communication"/>
          <p:cNvPicPr>
            <a:picLocks noChangeAspect="1" noChangeArrowheads="1"/>
          </p:cNvPicPr>
          <p:nvPr/>
        </p:nvPicPr>
        <p:blipFill>
          <a:blip r:embed="rId2"/>
          <a:srcRect/>
          <a:stretch>
            <a:fillRect/>
          </a:stretch>
        </p:blipFill>
        <p:spPr bwMode="auto">
          <a:xfrm>
            <a:off x="787400" y="635000"/>
            <a:ext cx="10603441" cy="5780088"/>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8067" y="2393950"/>
            <a:ext cx="8452741" cy="2147467"/>
          </a:xfrm>
        </p:spPr>
        <p:txBody>
          <a:bodyPr/>
          <a:lstStyle/>
          <a:p>
            <a:r>
              <a:rPr lang="en-IN" dirty="0" smtClean="0"/>
              <a:t>Models of communication</a:t>
            </a:r>
            <a:endParaRPr lang="en-I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Communication Models"/>
          <p:cNvPicPr>
            <a:picLocks noChangeAspect="1" noChangeArrowheads="1"/>
          </p:cNvPicPr>
          <p:nvPr/>
        </p:nvPicPr>
        <p:blipFill>
          <a:blip r:embed="rId2"/>
          <a:srcRect/>
          <a:stretch>
            <a:fillRect/>
          </a:stretch>
        </p:blipFill>
        <p:spPr bwMode="auto">
          <a:xfrm>
            <a:off x="2218267" y="558800"/>
            <a:ext cx="6663266" cy="6180667"/>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2 Aristotle's Model of Communication | PDF | Logos | Aristotle"/>
          <p:cNvPicPr>
            <a:picLocks noChangeAspect="1" noChangeArrowheads="1"/>
          </p:cNvPicPr>
          <p:nvPr/>
        </p:nvPicPr>
        <p:blipFill>
          <a:blip r:embed="rId2"/>
          <a:srcRect/>
          <a:stretch>
            <a:fillRect/>
          </a:stretch>
        </p:blipFill>
        <p:spPr bwMode="auto">
          <a:xfrm>
            <a:off x="1769533" y="592668"/>
            <a:ext cx="8661400" cy="5765800"/>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AutoShape 2" descr="Lasswell Model of Communication 1948 Examples &amp; Compon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12290" name="Picture 2" descr="What Is The Lasswell Communication Model? The Lasswell Communication Model  In A Nutshell - FourWeekMBA"/>
          <p:cNvPicPr>
            <a:picLocks noChangeAspect="1" noChangeArrowheads="1"/>
          </p:cNvPicPr>
          <p:nvPr/>
        </p:nvPicPr>
        <p:blipFill>
          <a:blip r:embed="rId2"/>
          <a:srcRect/>
          <a:stretch>
            <a:fillRect/>
          </a:stretch>
        </p:blipFill>
        <p:spPr bwMode="auto">
          <a:xfrm>
            <a:off x="990601" y="745067"/>
            <a:ext cx="10752666" cy="6112933"/>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F01F9D99-7CC7-C35D-2A70-93573DF18D10}"/>
              </a:ext>
            </a:extLst>
          </p:cNvPr>
          <p:cNvPicPr>
            <a:picLocks noChangeAspect="1"/>
          </p:cNvPicPr>
          <p:nvPr/>
        </p:nvPicPr>
        <p:blipFill>
          <a:blip r:embed="rId2"/>
          <a:stretch>
            <a:fillRect/>
          </a:stretch>
        </p:blipFill>
        <p:spPr>
          <a:xfrm>
            <a:off x="422910" y="1074420"/>
            <a:ext cx="11407140" cy="5372100"/>
          </a:xfrm>
          <a:prstGeom prst="rect">
            <a:avLst/>
          </a:prstGeom>
        </p:spPr>
      </p:pic>
    </p:spTree>
    <p:extLst>
      <p:ext uri="{BB962C8B-B14F-4D97-AF65-F5344CB8AC3E}">
        <p14:creationId xmlns="" xmlns:p14="http://schemas.microsoft.com/office/powerpoint/2010/main" val="155384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Shannon and Weaver Model of Communication | PDF | Code | Communication"/>
          <p:cNvPicPr>
            <a:picLocks noChangeAspect="1" noChangeArrowheads="1"/>
          </p:cNvPicPr>
          <p:nvPr/>
        </p:nvPicPr>
        <p:blipFill>
          <a:blip r:embed="rId2"/>
          <a:srcRect/>
          <a:stretch>
            <a:fillRect/>
          </a:stretch>
        </p:blipFill>
        <p:spPr bwMode="auto">
          <a:xfrm>
            <a:off x="1168400" y="575733"/>
            <a:ext cx="9406467" cy="6175905"/>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Models of Communication - ppt download"/>
          <p:cNvPicPr>
            <a:picLocks noChangeAspect="1" noChangeArrowheads="1"/>
          </p:cNvPicPr>
          <p:nvPr/>
        </p:nvPicPr>
        <p:blipFill>
          <a:blip r:embed="rId2"/>
          <a:srcRect/>
          <a:stretch>
            <a:fillRect/>
          </a:stretch>
        </p:blipFill>
        <p:spPr bwMode="auto">
          <a:xfrm>
            <a:off x="1247774" y="541866"/>
            <a:ext cx="9753600" cy="6316133"/>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mage.slidesharecdn.com/whatiscommunication-191212145804/85/what-is-communication-2-320.jpg?cb=1666109648"/>
          <p:cNvPicPr>
            <a:picLocks noChangeAspect="1" noChangeArrowheads="1"/>
          </p:cNvPicPr>
          <p:nvPr/>
        </p:nvPicPr>
        <p:blipFill>
          <a:blip r:embed="rId2"/>
          <a:srcRect/>
          <a:stretch>
            <a:fillRect/>
          </a:stretch>
        </p:blipFill>
        <p:spPr bwMode="auto">
          <a:xfrm>
            <a:off x="1667933" y="1066800"/>
            <a:ext cx="8619067" cy="5283200"/>
          </a:xfrm>
          <a:prstGeom prst="rect">
            <a:avLst/>
          </a:prstGeom>
          <a:noFill/>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BERLO'S SMCR MODEL OF COMMUNICATION | Mass Communication Theory"/>
          <p:cNvPicPr>
            <a:picLocks noChangeAspect="1" noChangeArrowheads="1"/>
          </p:cNvPicPr>
          <p:nvPr/>
        </p:nvPicPr>
        <p:blipFill>
          <a:blip r:embed="rId2"/>
          <a:srcRect/>
          <a:stretch>
            <a:fillRect/>
          </a:stretch>
        </p:blipFill>
        <p:spPr bwMode="auto">
          <a:xfrm>
            <a:off x="1041400" y="618067"/>
            <a:ext cx="9660467" cy="5393266"/>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3" y="626534"/>
            <a:ext cx="11029616" cy="609600"/>
          </a:xfrm>
        </p:spPr>
        <p:txBody>
          <a:bodyPr>
            <a:normAutofit/>
          </a:bodyPr>
          <a:lstStyle/>
          <a:p>
            <a:pPr algn="ctr"/>
            <a:r>
              <a:rPr lang="en-IN" dirty="0" smtClean="0"/>
              <a:t>Charles </a:t>
            </a:r>
            <a:r>
              <a:rPr lang="en-IN" dirty="0" err="1" smtClean="0"/>
              <a:t>osgood’s</a:t>
            </a:r>
            <a:r>
              <a:rPr lang="en-IN" dirty="0" smtClean="0"/>
              <a:t> model (1954)</a:t>
            </a:r>
            <a:endParaRPr lang="en-IN" dirty="0"/>
          </a:p>
        </p:txBody>
      </p:sp>
      <p:sp>
        <p:nvSpPr>
          <p:cNvPr id="3" name="Content Placeholder 2"/>
          <p:cNvSpPr>
            <a:spLocks noGrp="1"/>
          </p:cNvSpPr>
          <p:nvPr>
            <p:ph sz="half" idx="1"/>
          </p:nvPr>
        </p:nvSpPr>
        <p:spPr>
          <a:xfrm>
            <a:off x="581193" y="1430867"/>
            <a:ext cx="6302207" cy="5181600"/>
          </a:xfrm>
        </p:spPr>
        <p:txBody>
          <a:bodyPr>
            <a:normAutofit/>
          </a:bodyPr>
          <a:lstStyle/>
          <a:p>
            <a:pPr algn="just">
              <a:lnSpc>
                <a:spcPct val="150000"/>
              </a:lnSpc>
              <a:spcBef>
                <a:spcPts val="0"/>
              </a:spcBef>
              <a:spcAft>
                <a:spcPts val="0"/>
              </a:spcAft>
              <a:buNone/>
            </a:pPr>
            <a:r>
              <a:rPr lang="en-IN" dirty="0" smtClean="0"/>
              <a:t>Osgood in his model showed communication, as a dynamic process in which there is an interactive relationship between the source and the receiver of the message (M). An </a:t>
            </a:r>
            <a:r>
              <a:rPr lang="en-IN" dirty="0" err="1" smtClean="0"/>
              <a:t>individuall</a:t>
            </a:r>
            <a:r>
              <a:rPr lang="en-IN" dirty="0" smtClean="0"/>
              <a:t> engaged in the communication process sends as well as receives messages and as such encodes, decodes and interprets messages through a number of feedback mechanisms. Osgood stressed the social nature of communication. This model was found more applicable in interpersonal communication in which the source and receiver were physically present. </a:t>
            </a:r>
          </a:p>
          <a:p>
            <a:pPr algn="just">
              <a:lnSpc>
                <a:spcPct val="150000"/>
              </a:lnSpc>
              <a:spcBef>
                <a:spcPts val="0"/>
              </a:spcBef>
              <a:spcAft>
                <a:spcPts val="0"/>
              </a:spcAft>
              <a:buNone/>
            </a:pPr>
            <a:r>
              <a:rPr lang="en-IN" dirty="0" smtClean="0"/>
              <a:t>For example when a teacher teaches, the learners interact by raising queries, answering questions, etc. </a:t>
            </a:r>
            <a:endParaRPr lang="en-IN" dirty="0"/>
          </a:p>
        </p:txBody>
      </p:sp>
      <p:pic>
        <p:nvPicPr>
          <p:cNvPr id="5" name="Picture 2" descr="OSGOOD- SCHRAMM MODEL OF COMMUNICATION">
            <a:extLst>
              <a:ext uri="{FF2B5EF4-FFF2-40B4-BE49-F238E27FC236}">
                <a16:creationId xmlns="" xmlns:a16="http://schemas.microsoft.com/office/drawing/2014/main" id="{04B3ECC8-1B11-D9F8-F5D3-4ABE8B3A98CE}"/>
              </a:ext>
            </a:extLst>
          </p:cNvPr>
          <p:cNvPicPr>
            <a:picLocks noGrp="1" noChangeAspect="1" noChangeArrowheads="1"/>
          </p:cNvPicPr>
          <p:nvPr>
            <p:ph sz="half" idx="2"/>
          </p:nvPr>
        </p:nvPicPr>
        <p:blipFill>
          <a:blip r:embed="rId2">
            <a:extLst>
              <a:ext uri="{28A0092B-C50C-407E-A947-70E740481C1C}">
                <a14:useLocalDpi xmlns="" xmlns:a14="http://schemas.microsoft.com/office/drawing/2010/main" val="0"/>
              </a:ext>
            </a:extLst>
          </a:blip>
          <a:srcRect/>
          <a:stretch>
            <a:fillRect/>
          </a:stretch>
        </p:blipFill>
        <p:spPr bwMode="auto">
          <a:xfrm>
            <a:off x="7459134" y="1371600"/>
            <a:ext cx="4514850" cy="5130799"/>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Process of communication - online presentation"/>
          <p:cNvPicPr>
            <a:picLocks noChangeAspect="1" noChangeArrowheads="1"/>
          </p:cNvPicPr>
          <p:nvPr/>
        </p:nvPicPr>
        <p:blipFill>
          <a:blip r:embed="rId2"/>
          <a:srcRect/>
          <a:stretch>
            <a:fillRect/>
          </a:stretch>
        </p:blipFill>
        <p:spPr bwMode="auto">
          <a:xfrm>
            <a:off x="1400175" y="770467"/>
            <a:ext cx="9753600" cy="5959474"/>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The Transactional Model of Communication | Chanty"/>
          <p:cNvPicPr>
            <a:picLocks noChangeAspect="1" noChangeArrowheads="1"/>
          </p:cNvPicPr>
          <p:nvPr/>
        </p:nvPicPr>
        <p:blipFill>
          <a:blip r:embed="rId2"/>
          <a:srcRect/>
          <a:stretch>
            <a:fillRect/>
          </a:stretch>
        </p:blipFill>
        <p:spPr bwMode="auto">
          <a:xfrm>
            <a:off x="1684867" y="1921933"/>
            <a:ext cx="9194799" cy="4631266"/>
          </a:xfrm>
          <a:prstGeom prst="rect">
            <a:avLst/>
          </a:prstGeom>
          <a:noFill/>
        </p:spPr>
      </p:pic>
      <p:sp>
        <p:nvSpPr>
          <p:cNvPr id="3" name="Title 2"/>
          <p:cNvSpPr>
            <a:spLocks noGrp="1"/>
          </p:cNvSpPr>
          <p:nvPr>
            <p:ph type="title"/>
          </p:nvPr>
        </p:nvSpPr>
        <p:spPr>
          <a:xfrm>
            <a:off x="2650067" y="661924"/>
            <a:ext cx="7620000" cy="988332"/>
          </a:xfrm>
        </p:spPr>
        <p:txBody>
          <a:bodyPr/>
          <a:lstStyle/>
          <a:p>
            <a:r>
              <a:rPr lang="en-IN" dirty="0" smtClean="0"/>
              <a:t>Transactional Model of communication</a:t>
            </a:r>
            <a:endParaRPr lang="en-I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894" y="729658"/>
            <a:ext cx="6383706" cy="988332"/>
          </a:xfrm>
        </p:spPr>
        <p:txBody>
          <a:bodyPr/>
          <a:lstStyle/>
          <a:p>
            <a:pPr algn="ctr"/>
            <a:r>
              <a:rPr lang="en-IN" b="1" dirty="0" smtClean="0"/>
              <a:t>Schramm model</a:t>
            </a:r>
            <a:endParaRPr lang="en-IN" b="1" dirty="0"/>
          </a:p>
        </p:txBody>
      </p:sp>
      <p:sp>
        <p:nvSpPr>
          <p:cNvPr id="3" name="Content Placeholder 2"/>
          <p:cNvSpPr>
            <a:spLocks noGrp="1"/>
          </p:cNvSpPr>
          <p:nvPr>
            <p:ph sz="half" idx="4294967295"/>
          </p:nvPr>
        </p:nvSpPr>
        <p:spPr>
          <a:xfrm>
            <a:off x="0" y="1617663"/>
            <a:ext cx="5837238" cy="5095875"/>
          </a:xfrm>
        </p:spPr>
        <p:txBody>
          <a:bodyPr/>
          <a:lstStyle/>
          <a:p>
            <a:pPr algn="just">
              <a:lnSpc>
                <a:spcPct val="150000"/>
              </a:lnSpc>
              <a:spcBef>
                <a:spcPts val="0"/>
              </a:spcBef>
              <a:spcAft>
                <a:spcPts val="0"/>
              </a:spcAft>
              <a:buNone/>
            </a:pPr>
            <a:r>
              <a:rPr lang="en-IN" dirty="0" smtClean="0"/>
              <a:t>Schramm visualized the process of communication as a process of sharing of experience and commonality of experience of those communicating. It introduced the concept of shared orientation between sender and receiver. The circles in this model indicate the accumulated experience of two individuals engaged in communication. The source can encode and the destination can decode in terms of the experience. Communication becomes easy as both the participants have a common field of experience. </a:t>
            </a:r>
            <a:endParaRPr lang="en-IN" dirty="0"/>
          </a:p>
        </p:txBody>
      </p:sp>
      <p:pic>
        <p:nvPicPr>
          <p:cNvPr id="5" name="Picture 2" descr="😊 Schramm model of communication explanation. Schramm's Model of ...">
            <a:extLst>
              <a:ext uri="{FF2B5EF4-FFF2-40B4-BE49-F238E27FC236}">
                <a16:creationId xmlns="" xmlns:a16="http://schemas.microsoft.com/office/drawing/2014/main" id="{53EF3E14-CD90-F558-B566-8BEB0ECF86EC}"/>
              </a:ext>
            </a:extLst>
          </p:cNvPr>
          <p:cNvPicPr>
            <a:picLocks noGrp="1" noChangeAspect="1" noChangeArrowheads="1"/>
          </p:cNvPicPr>
          <p:nvPr>
            <p:ph sz="half" idx="4294967295"/>
          </p:nvPr>
        </p:nvPicPr>
        <p:blipFill>
          <a:blip r:embed="rId2">
            <a:extLst>
              <a:ext uri="{28A0092B-C50C-407E-A947-70E740481C1C}">
                <a14:useLocalDpi xmlns="" xmlns:a14="http://schemas.microsoft.com/office/drawing/2010/main" val="0"/>
              </a:ext>
            </a:extLst>
          </a:blip>
          <a:srcRect/>
          <a:stretch>
            <a:fillRect/>
          </a:stretch>
        </p:blipFill>
        <p:spPr bwMode="auto">
          <a:xfrm>
            <a:off x="6997700" y="957263"/>
            <a:ext cx="5194300" cy="5181600"/>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3600" dirty="0" smtClean="0"/>
              <a:t>Schramm Model</a:t>
            </a:r>
            <a:endParaRPr lang="en-IN" sz="3600" dirty="0"/>
          </a:p>
        </p:txBody>
      </p:sp>
      <p:sp>
        <p:nvSpPr>
          <p:cNvPr id="3" name="Content Placeholder 2"/>
          <p:cNvSpPr>
            <a:spLocks noGrp="1"/>
          </p:cNvSpPr>
          <p:nvPr>
            <p:ph idx="1"/>
          </p:nvPr>
        </p:nvSpPr>
        <p:spPr>
          <a:xfrm>
            <a:off x="931333" y="2340864"/>
            <a:ext cx="10591800" cy="3634486"/>
          </a:xfrm>
        </p:spPr>
        <p:txBody>
          <a:bodyPr>
            <a:normAutofit/>
          </a:bodyPr>
          <a:lstStyle/>
          <a:p>
            <a:pPr algn="just">
              <a:lnSpc>
                <a:spcPct val="150000"/>
              </a:lnSpc>
              <a:spcBef>
                <a:spcPts val="0"/>
              </a:spcBef>
              <a:spcAft>
                <a:spcPts val="0"/>
              </a:spcAft>
              <a:buNone/>
            </a:pPr>
            <a:r>
              <a:rPr lang="en-IN" sz="2400" dirty="0" smtClean="0"/>
              <a:t>He also included the idea of feedback by expressing that communication is reciprocal, two-way, even though the feedback may be delayed. The weakness of this model is that it is a less linear model, but it still holds good for bilateral communication. The complex, multiple levels of communication among several sources that may take place simultaneously, say in a group discussion, is </a:t>
            </a:r>
            <a:r>
              <a:rPr lang="en-IN" sz="2400" dirty="0" err="1" smtClean="0"/>
              <a:t>nTt</a:t>
            </a:r>
            <a:r>
              <a:rPr lang="en-IN" sz="2400" dirty="0" smtClean="0"/>
              <a:t> accounted for.</a:t>
            </a:r>
            <a:endParaRPr lang="en-IN" sz="24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Transactional Model PowerPoint Template"/>
          <p:cNvPicPr>
            <a:picLocks noChangeAspect="1" noChangeArrowheads="1"/>
          </p:cNvPicPr>
          <p:nvPr/>
        </p:nvPicPr>
        <p:blipFill>
          <a:blip r:embed="rId2"/>
          <a:srcRect/>
          <a:stretch>
            <a:fillRect/>
          </a:stretch>
        </p:blipFill>
        <p:spPr bwMode="auto">
          <a:xfrm>
            <a:off x="2585509" y="1223433"/>
            <a:ext cx="6858000" cy="5143501"/>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What Is An Example Of Interactive Communication"/>
          <p:cNvPicPr>
            <a:picLocks noChangeAspect="1" noChangeArrowheads="1"/>
          </p:cNvPicPr>
          <p:nvPr/>
        </p:nvPicPr>
        <p:blipFill>
          <a:blip r:embed="rId2"/>
          <a:srcRect/>
          <a:stretch>
            <a:fillRect/>
          </a:stretch>
        </p:blipFill>
        <p:spPr bwMode="auto">
          <a:xfrm>
            <a:off x="1061509" y="745066"/>
            <a:ext cx="9753600" cy="6112933"/>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mmunications Strategy PowerPoint Template | SketchBubble">
            <a:extLst>
              <a:ext uri="{FF2B5EF4-FFF2-40B4-BE49-F238E27FC236}">
                <a16:creationId xmlns="" xmlns:a16="http://schemas.microsoft.com/office/drawing/2014/main" id="{5873EFBD-A029-EAAA-C85F-4774A62EAD92}"/>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188720" y="662940"/>
            <a:ext cx="10012680" cy="600075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5191275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993641A-273B-A062-DA74-DA3956C9D164}"/>
              </a:ext>
            </a:extLst>
          </p:cNvPr>
          <p:cNvPicPr>
            <a:picLocks noChangeAspect="1"/>
          </p:cNvPicPr>
          <p:nvPr/>
        </p:nvPicPr>
        <p:blipFill>
          <a:blip r:embed="rId2"/>
          <a:stretch>
            <a:fillRect/>
          </a:stretch>
        </p:blipFill>
        <p:spPr>
          <a:xfrm>
            <a:off x="1303020" y="731520"/>
            <a:ext cx="9921240" cy="6023610"/>
          </a:xfrm>
          <a:prstGeom prst="rect">
            <a:avLst/>
          </a:prstGeom>
        </p:spPr>
      </p:pic>
    </p:spTree>
    <p:extLst>
      <p:ext uri="{BB962C8B-B14F-4D97-AF65-F5344CB8AC3E}">
        <p14:creationId xmlns="" xmlns:p14="http://schemas.microsoft.com/office/powerpoint/2010/main" val="4135403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9C9722-DAA4-7ADF-F27C-50DF35ECE912}"/>
              </a:ext>
            </a:extLst>
          </p:cNvPr>
          <p:cNvSpPr>
            <a:spLocks noGrp="1"/>
          </p:cNvSpPr>
          <p:nvPr>
            <p:ph type="title"/>
          </p:nvPr>
        </p:nvSpPr>
        <p:spPr>
          <a:xfrm>
            <a:off x="1062990" y="702156"/>
            <a:ext cx="10547818" cy="1188720"/>
          </a:xfrm>
        </p:spPr>
        <p:txBody>
          <a:bodyPr/>
          <a:lstStyle/>
          <a:p>
            <a:r>
              <a:rPr lang="en-IN" dirty="0"/>
              <a:t>Characteristics</a:t>
            </a:r>
          </a:p>
        </p:txBody>
      </p:sp>
      <p:sp>
        <p:nvSpPr>
          <p:cNvPr id="3" name="Content Placeholder 2">
            <a:extLst>
              <a:ext uri="{FF2B5EF4-FFF2-40B4-BE49-F238E27FC236}">
                <a16:creationId xmlns="" xmlns:a16="http://schemas.microsoft.com/office/drawing/2014/main" id="{8D58F0D6-E1D8-2B28-7E27-6E5FBACC764B}"/>
              </a:ext>
            </a:extLst>
          </p:cNvPr>
          <p:cNvSpPr>
            <a:spLocks noGrp="1"/>
          </p:cNvSpPr>
          <p:nvPr>
            <p:ph idx="1"/>
          </p:nvPr>
        </p:nvSpPr>
        <p:spPr>
          <a:xfrm>
            <a:off x="1143000" y="2340864"/>
            <a:ext cx="10467807" cy="3634486"/>
          </a:xfrm>
        </p:spPr>
        <p:txBody>
          <a:bodyPr>
            <a:normAutofit/>
          </a:bodyPr>
          <a:lstStyle/>
          <a:p>
            <a:pPr algn="just">
              <a:lnSpc>
                <a:spcPct val="150000"/>
              </a:lnSpc>
              <a:spcBef>
                <a:spcPts val="0"/>
              </a:spcBef>
              <a:spcAft>
                <a:spcPts val="0"/>
              </a:spcAft>
            </a:pPr>
            <a:r>
              <a:rPr lang="en-IN" sz="2400" dirty="0"/>
              <a:t>Dynamic process</a:t>
            </a:r>
          </a:p>
          <a:p>
            <a:pPr algn="just">
              <a:lnSpc>
                <a:spcPct val="150000"/>
              </a:lnSpc>
              <a:spcBef>
                <a:spcPts val="0"/>
              </a:spcBef>
              <a:spcAft>
                <a:spcPts val="0"/>
              </a:spcAft>
            </a:pPr>
            <a:r>
              <a:rPr lang="en-IN" sz="2400" dirty="0"/>
              <a:t>Uses a channel</a:t>
            </a:r>
          </a:p>
          <a:p>
            <a:pPr algn="just">
              <a:lnSpc>
                <a:spcPct val="150000"/>
              </a:lnSpc>
              <a:spcBef>
                <a:spcPts val="0"/>
              </a:spcBef>
              <a:spcAft>
                <a:spcPts val="0"/>
              </a:spcAft>
            </a:pPr>
            <a:r>
              <a:rPr lang="en-IN" sz="2400" dirty="0"/>
              <a:t>For a communication to be effective it has to achieve the desired consequences as intended by the communicator.</a:t>
            </a:r>
          </a:p>
        </p:txBody>
      </p:sp>
    </p:spTree>
    <p:extLst>
      <p:ext uri="{BB962C8B-B14F-4D97-AF65-F5344CB8AC3E}">
        <p14:creationId xmlns="" xmlns:p14="http://schemas.microsoft.com/office/powerpoint/2010/main" val="5035148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AC3C84E-1899-62D8-6202-71D9A7D2DA7D}"/>
              </a:ext>
            </a:extLst>
          </p:cNvPr>
          <p:cNvSpPr>
            <a:spLocks noGrp="1"/>
          </p:cNvSpPr>
          <p:nvPr>
            <p:ph type="title"/>
          </p:nvPr>
        </p:nvSpPr>
        <p:spPr>
          <a:xfrm>
            <a:off x="581192" y="622146"/>
            <a:ext cx="11029616" cy="669444"/>
          </a:xfrm>
        </p:spPr>
        <p:txBody>
          <a:bodyPr/>
          <a:lstStyle/>
          <a:p>
            <a:pPr algn="ctr"/>
            <a:r>
              <a:rPr lang="en-US" dirty="0"/>
              <a:t>HOW TO MAKE Communication EFFECTIVE</a:t>
            </a:r>
            <a:endParaRPr lang="en-IN" dirty="0"/>
          </a:p>
        </p:txBody>
      </p:sp>
      <p:sp>
        <p:nvSpPr>
          <p:cNvPr id="3" name="Content Placeholder 2">
            <a:extLst>
              <a:ext uri="{FF2B5EF4-FFF2-40B4-BE49-F238E27FC236}">
                <a16:creationId xmlns="" xmlns:a16="http://schemas.microsoft.com/office/drawing/2014/main" id="{827C4DD9-D96F-4454-44E7-0B3E566E5345}"/>
              </a:ext>
            </a:extLst>
          </p:cNvPr>
          <p:cNvSpPr>
            <a:spLocks noGrp="1"/>
          </p:cNvSpPr>
          <p:nvPr>
            <p:ph idx="1"/>
          </p:nvPr>
        </p:nvSpPr>
        <p:spPr>
          <a:xfrm>
            <a:off x="205740" y="1291590"/>
            <a:ext cx="11761470" cy="5486400"/>
          </a:xfrm>
        </p:spPr>
        <p:txBody>
          <a:bodyPr>
            <a:noAutofit/>
          </a:bodyPr>
          <a:lstStyle/>
          <a:p>
            <a:pPr algn="just">
              <a:lnSpc>
                <a:spcPct val="170000"/>
              </a:lnSpc>
              <a:spcBef>
                <a:spcPts val="0"/>
              </a:spcBef>
              <a:spcAft>
                <a:spcPts val="0"/>
              </a:spcAft>
            </a:pPr>
            <a:r>
              <a:rPr lang="en-US" sz="1600" b="1" dirty="0"/>
              <a:t>Regulating the flow of communications</a:t>
            </a:r>
            <a:r>
              <a:rPr lang="en-US" sz="1600" dirty="0"/>
              <a:t>: Planning communication should involve determining the priority of messages to be communicated so that managers may concentrate on more important messages of high priority. Incoming communication should be edited and condensed, if possible, to reduce the chances of overlooking or ignoring important messages received. </a:t>
            </a:r>
          </a:p>
          <a:p>
            <a:pPr algn="just">
              <a:lnSpc>
                <a:spcPct val="170000"/>
              </a:lnSpc>
              <a:spcBef>
                <a:spcPts val="0"/>
              </a:spcBef>
              <a:spcAft>
                <a:spcPts val="0"/>
              </a:spcAft>
            </a:pPr>
            <a:r>
              <a:rPr lang="en-US" sz="1600" b="1" dirty="0"/>
              <a:t>Feedback:</a:t>
            </a:r>
            <a:r>
              <a:rPr lang="en-US" sz="1600" dirty="0"/>
              <a:t> Feedback may include the receiver's acceptance and understanding of the message, his action or behavioral response, and the result achieved. Two-way communication is thus considered to be more helpful in establishing mutual understanding than one-way communication. </a:t>
            </a:r>
          </a:p>
          <a:p>
            <a:pPr algn="just">
              <a:lnSpc>
                <a:spcPct val="170000"/>
              </a:lnSpc>
              <a:spcBef>
                <a:spcPts val="0"/>
              </a:spcBef>
              <a:spcAft>
                <a:spcPts val="0"/>
              </a:spcAft>
            </a:pPr>
            <a:r>
              <a:rPr lang="en-US" sz="1600" b="1" dirty="0"/>
              <a:t>Language of the message</a:t>
            </a:r>
            <a:r>
              <a:rPr lang="en-US" sz="1600" dirty="0"/>
              <a:t>: Use of appropriate language is essential for effective communication, While preparing the message, its sender must keep in view the climate, as well as the ability of receiver to interpret the message accurately. Vague expressions should be avoided. Experimental studies have shown that oral communication accompanied by its written version is more effective in bringing about the desired response.</a:t>
            </a:r>
          </a:p>
          <a:p>
            <a:pPr algn="just">
              <a:lnSpc>
                <a:spcPct val="170000"/>
              </a:lnSpc>
              <a:spcBef>
                <a:spcPts val="0"/>
              </a:spcBef>
              <a:spcAft>
                <a:spcPts val="0"/>
              </a:spcAft>
            </a:pPr>
            <a:r>
              <a:rPr lang="en-US" sz="1600" b="1" dirty="0"/>
              <a:t>Importance of listening carefully</a:t>
            </a:r>
            <a:r>
              <a:rPr lang="en-US" sz="1600" dirty="0"/>
              <a:t>: Listening to verbal messages carefully implies an active process. A listener has to be patient, mentally composed, and avoid distractions while receiving the message and seek clarification, if necessary. On the other hand, the sender of the message must also be prepared to listen to what the receiver has to say, and respond to his questions, if any. </a:t>
            </a:r>
            <a:endParaRPr lang="en-IN" sz="1600" dirty="0"/>
          </a:p>
        </p:txBody>
      </p:sp>
    </p:spTree>
    <p:extLst>
      <p:ext uri="{BB962C8B-B14F-4D97-AF65-F5344CB8AC3E}">
        <p14:creationId xmlns="" xmlns:p14="http://schemas.microsoft.com/office/powerpoint/2010/main" val="16321018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448617-B887-1BCD-2705-DC6404747563}"/>
              </a:ext>
            </a:extLst>
          </p:cNvPr>
          <p:cNvSpPr>
            <a:spLocks noGrp="1"/>
          </p:cNvSpPr>
          <p:nvPr>
            <p:ph type="title"/>
          </p:nvPr>
        </p:nvSpPr>
        <p:spPr>
          <a:xfrm>
            <a:off x="581192" y="702156"/>
            <a:ext cx="11029616" cy="566574"/>
          </a:xfrm>
        </p:spPr>
        <p:txBody>
          <a:bodyPr/>
          <a:lstStyle/>
          <a:p>
            <a:pPr algn="ctr"/>
            <a:r>
              <a:rPr lang="en-US" dirty="0"/>
              <a:t>HOW TO MAKE Communication EFFECTIVE</a:t>
            </a:r>
            <a:endParaRPr lang="en-IN" dirty="0"/>
          </a:p>
        </p:txBody>
      </p:sp>
      <p:sp>
        <p:nvSpPr>
          <p:cNvPr id="3" name="Content Placeholder 2">
            <a:extLst>
              <a:ext uri="{FF2B5EF4-FFF2-40B4-BE49-F238E27FC236}">
                <a16:creationId xmlns="" xmlns:a16="http://schemas.microsoft.com/office/drawing/2014/main" id="{E9BE49BA-BFA8-42F4-7C96-86A9E44CEA08}"/>
              </a:ext>
            </a:extLst>
          </p:cNvPr>
          <p:cNvSpPr>
            <a:spLocks noGrp="1"/>
          </p:cNvSpPr>
          <p:nvPr>
            <p:ph idx="1"/>
          </p:nvPr>
        </p:nvSpPr>
        <p:spPr>
          <a:xfrm>
            <a:off x="581192" y="1360170"/>
            <a:ext cx="11029615" cy="5234940"/>
          </a:xfrm>
        </p:spPr>
        <p:txBody>
          <a:bodyPr>
            <a:normAutofit/>
          </a:bodyPr>
          <a:lstStyle/>
          <a:p>
            <a:pPr algn="just">
              <a:lnSpc>
                <a:spcPct val="150000"/>
              </a:lnSpc>
              <a:spcBef>
                <a:spcPts val="0"/>
              </a:spcBef>
              <a:spcAft>
                <a:spcPts val="0"/>
              </a:spcAft>
            </a:pPr>
            <a:r>
              <a:rPr lang="en-US" b="1" dirty="0"/>
              <a:t>Restraint over emotion: </a:t>
            </a:r>
            <a:r>
              <a:rPr lang="en-US" dirty="0"/>
              <a:t>Strong feelings and emotional stress on the part of either the sender or receiver of messages are serious handicaps in the communication process. To avoid any negative impact of emotion on the content of the message; the sender may defer the communication for sometime or consult to exercise restraint over his, psychological feelings to avoid misinterpreting the message and to be able to respond to it with a composed mind. </a:t>
            </a:r>
          </a:p>
          <a:p>
            <a:pPr algn="just">
              <a:lnSpc>
                <a:spcPct val="150000"/>
              </a:lnSpc>
              <a:spcBef>
                <a:spcPts val="0"/>
              </a:spcBef>
              <a:spcAft>
                <a:spcPts val="0"/>
              </a:spcAft>
            </a:pPr>
            <a:r>
              <a:rPr lang="en-US" b="1" dirty="0"/>
              <a:t>Non-verbal signals of compliance</a:t>
            </a:r>
            <a:r>
              <a:rPr lang="en-US" dirty="0"/>
              <a:t>: Verbal messages are generally accepted orally by the receiver. But whether action will follow the acceptance of the message is not certain. It is, therefore, suggested that in the case of verbal communication the sender should observe the action of the receiver to ascertain whether the actions are in conformity with the intent and understanding of the message. </a:t>
            </a:r>
          </a:p>
          <a:p>
            <a:pPr algn="just">
              <a:lnSpc>
                <a:spcPct val="150000"/>
              </a:lnSpc>
              <a:spcBef>
                <a:spcPts val="0"/>
              </a:spcBef>
              <a:spcAft>
                <a:spcPts val="0"/>
              </a:spcAft>
            </a:pPr>
            <a:r>
              <a:rPr lang="en-US" b="1" dirty="0"/>
              <a:t>Mutual trust and faith</a:t>
            </a:r>
            <a:r>
              <a:rPr lang="en-US" dirty="0"/>
              <a:t>: The best means of developing these among people in an organization are honesty of purpose and openness of the managers. Both managers and subordinates have to cooperate for the purpose so that individuals feel free to make suggestions and correct each other's views without misunderstanding. </a:t>
            </a:r>
            <a:endParaRPr lang="en-IN" dirty="0"/>
          </a:p>
        </p:txBody>
      </p:sp>
    </p:spTree>
    <p:extLst>
      <p:ext uri="{BB962C8B-B14F-4D97-AF65-F5344CB8AC3E}">
        <p14:creationId xmlns="" xmlns:p14="http://schemas.microsoft.com/office/powerpoint/2010/main" val="3425054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505F4014-150B-D83A-5DE2-944CFF2EC87D}"/>
              </a:ext>
            </a:extLst>
          </p:cNvPr>
          <p:cNvPicPr>
            <a:picLocks noChangeAspect="1"/>
          </p:cNvPicPr>
          <p:nvPr/>
        </p:nvPicPr>
        <p:blipFill rotWithShape="1">
          <a:blip r:embed="rId2"/>
          <a:srcRect r="14286"/>
          <a:stretch/>
        </p:blipFill>
        <p:spPr>
          <a:xfrm>
            <a:off x="845820" y="982980"/>
            <a:ext cx="9886949" cy="5337810"/>
          </a:xfrm>
          <a:prstGeom prst="rect">
            <a:avLst/>
          </a:prstGeom>
        </p:spPr>
      </p:pic>
    </p:spTree>
    <p:extLst>
      <p:ext uri="{BB962C8B-B14F-4D97-AF65-F5344CB8AC3E}">
        <p14:creationId xmlns="" xmlns:p14="http://schemas.microsoft.com/office/powerpoint/2010/main" val="2257234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0BABC1F7-353B-DDC9-C87B-C9F0A6CF0CDB}"/>
              </a:ext>
            </a:extLst>
          </p:cNvPr>
          <p:cNvPicPr>
            <a:picLocks noChangeAspect="1"/>
          </p:cNvPicPr>
          <p:nvPr/>
        </p:nvPicPr>
        <p:blipFill>
          <a:blip r:embed="rId2"/>
          <a:stretch>
            <a:fillRect/>
          </a:stretch>
        </p:blipFill>
        <p:spPr>
          <a:xfrm>
            <a:off x="1565910" y="1108710"/>
            <a:ext cx="8606790" cy="5029200"/>
          </a:xfrm>
          <a:prstGeom prst="rect">
            <a:avLst/>
          </a:prstGeom>
        </p:spPr>
      </p:pic>
    </p:spTree>
    <p:extLst>
      <p:ext uri="{BB962C8B-B14F-4D97-AF65-F5344CB8AC3E}">
        <p14:creationId xmlns="" xmlns:p14="http://schemas.microsoft.com/office/powerpoint/2010/main" val="101854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ormal and Informal Communication Channels - BBA|mantra"/>
          <p:cNvPicPr>
            <a:picLocks noChangeAspect="1" noChangeArrowheads="1"/>
          </p:cNvPicPr>
          <p:nvPr/>
        </p:nvPicPr>
        <p:blipFill>
          <a:blip r:embed="rId2"/>
          <a:srcRect/>
          <a:stretch>
            <a:fillRect/>
          </a:stretch>
        </p:blipFill>
        <p:spPr bwMode="auto">
          <a:xfrm>
            <a:off x="728133" y="643467"/>
            <a:ext cx="10947400" cy="5901266"/>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627111"/>
          </a:xfrm>
        </p:spPr>
        <p:txBody>
          <a:bodyPr/>
          <a:lstStyle/>
          <a:p>
            <a:pPr algn="ctr"/>
            <a:r>
              <a:rPr lang="en-IN" dirty="0" smtClean="0"/>
              <a:t>Vertical communication</a:t>
            </a:r>
            <a:endParaRPr lang="en-IN" dirty="0"/>
          </a:p>
        </p:txBody>
      </p:sp>
      <p:sp>
        <p:nvSpPr>
          <p:cNvPr id="3" name="Content Placeholder 2"/>
          <p:cNvSpPr>
            <a:spLocks noGrp="1"/>
          </p:cNvSpPr>
          <p:nvPr>
            <p:ph idx="1"/>
          </p:nvPr>
        </p:nvSpPr>
        <p:spPr>
          <a:xfrm>
            <a:off x="581192" y="1456267"/>
            <a:ext cx="11029615" cy="5232400"/>
          </a:xfrm>
        </p:spPr>
        <p:txBody>
          <a:bodyPr/>
          <a:lstStyle/>
          <a:p>
            <a:pPr>
              <a:lnSpc>
                <a:spcPct val="150000"/>
              </a:lnSpc>
              <a:spcBef>
                <a:spcPts val="0"/>
              </a:spcBef>
              <a:spcAft>
                <a:spcPts val="0"/>
              </a:spcAft>
              <a:buNone/>
            </a:pPr>
            <a:r>
              <a:rPr lang="en-IN" dirty="0" smtClean="0"/>
              <a:t>Orders and instructions issued by managers to subordinate and performance reports sent by subordinates to the managers are typical examples of vertical communication. It may be sub-divided into:</a:t>
            </a:r>
          </a:p>
          <a:p>
            <a:pPr marL="400050" indent="-400050" algn="just">
              <a:lnSpc>
                <a:spcPct val="150000"/>
              </a:lnSpc>
              <a:spcBef>
                <a:spcPts val="0"/>
              </a:spcBef>
              <a:spcAft>
                <a:spcPts val="0"/>
              </a:spcAft>
              <a:buFont typeface="+mj-lt"/>
              <a:buAutoNum type="romanLcPeriod"/>
            </a:pPr>
            <a:r>
              <a:rPr lang="en-IN" dirty="0" smtClean="0"/>
              <a:t>Downward Communication : Communication which flows from higher-level managers to others in lower-level positions is generally known as downward communication. It also includes directives and messages which are issued by top management and are transmitted down the hierarchy through intermediate levels of management to employees at the lower levels. Such communications may consist of verbal messages conveying orders, policies, procedures, or written matter conveyed through notices, circulars, memoranda, bulletins, handbooks etc.</a:t>
            </a:r>
          </a:p>
          <a:p>
            <a:pPr marL="400050" indent="-400050" algn="just">
              <a:lnSpc>
                <a:spcPct val="150000"/>
              </a:lnSpc>
              <a:spcBef>
                <a:spcPts val="0"/>
              </a:spcBef>
              <a:spcAft>
                <a:spcPts val="0"/>
              </a:spcAft>
              <a:buFont typeface="+mj-lt"/>
              <a:buAutoNum type="romanLcPeriod"/>
            </a:pPr>
            <a:r>
              <a:rPr lang="en-IN" dirty="0" smtClean="0"/>
              <a:t>Upward Communication : This type of communication flows from lower level managers and employees to those in higher level positions. The upward channels of communication not only enable higher level managers to get valuable information but also opinions and suggestions from lower levels at the time of making decisions on plans and policies. The opportunity of upward communication encourages people to transmit their complaints and grievances to superiors, draw the attention of managers to problems and make proposals for improving the efficiency of work performance in the organisation. .</a:t>
            </a: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84777"/>
          </a:xfrm>
        </p:spPr>
        <p:txBody>
          <a:bodyPr/>
          <a:lstStyle/>
          <a:p>
            <a:pPr algn="ctr"/>
            <a:r>
              <a:rPr lang="en-IN" dirty="0" smtClean="0"/>
              <a:t>HORIZONTAL COMMUNICATION</a:t>
            </a:r>
            <a:endParaRPr lang="en-IN" dirty="0"/>
          </a:p>
        </p:txBody>
      </p:sp>
      <p:sp>
        <p:nvSpPr>
          <p:cNvPr id="3" name="Content Placeholder 2"/>
          <p:cNvSpPr>
            <a:spLocks noGrp="1"/>
          </p:cNvSpPr>
          <p:nvPr>
            <p:ph idx="1"/>
          </p:nvPr>
        </p:nvSpPr>
        <p:spPr>
          <a:xfrm>
            <a:off x="581192" y="1439333"/>
            <a:ext cx="11029615" cy="5232400"/>
          </a:xfrm>
        </p:spPr>
        <p:txBody>
          <a:bodyPr>
            <a:normAutofit lnSpcReduction="10000"/>
          </a:bodyPr>
          <a:lstStyle/>
          <a:p>
            <a:pPr algn="just">
              <a:lnSpc>
                <a:spcPct val="150000"/>
              </a:lnSpc>
              <a:spcBef>
                <a:spcPts val="0"/>
              </a:spcBef>
              <a:spcAft>
                <a:spcPts val="0"/>
              </a:spcAft>
              <a:buNone/>
            </a:pPr>
            <a:r>
              <a:rPr lang="en-IN" sz="2400" dirty="0" smtClean="0"/>
              <a:t>Communication  that takes place directly between two persons having equal ranks in the managerial hierarchy or between two subordinates ' under the same manager is called horizontal communication or lateral communication. Thus, horizontal communication consists of interaction between people in the same or different departments. This facilitates coordination of activities which are interdependent. </a:t>
            </a:r>
          </a:p>
          <a:p>
            <a:pPr algn="just">
              <a:lnSpc>
                <a:spcPct val="150000"/>
              </a:lnSpc>
              <a:spcBef>
                <a:spcPts val="0"/>
              </a:spcBef>
              <a:spcAft>
                <a:spcPts val="0"/>
              </a:spcAft>
              <a:buNone/>
            </a:pPr>
            <a:r>
              <a:rPr lang="en-IN" sz="2400" dirty="0" smtClean="0"/>
              <a:t>For example, coordination of production and sales activities requires continuous exchange of information between the respective managers of the two departments. The same is true of factory manager and repairs and maintenance manager.</a:t>
            </a:r>
            <a:endParaRPr lang="en-IN"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DIAGONAL COMMUNICATION</a:t>
            </a:r>
            <a:endParaRPr lang="en-IN" dirty="0"/>
          </a:p>
        </p:txBody>
      </p:sp>
      <p:sp>
        <p:nvSpPr>
          <p:cNvPr id="3" name="Content Placeholder 2"/>
          <p:cNvSpPr>
            <a:spLocks noGrp="1"/>
          </p:cNvSpPr>
          <p:nvPr>
            <p:ph idx="1"/>
          </p:nvPr>
        </p:nvSpPr>
        <p:spPr>
          <a:xfrm>
            <a:off x="1100667" y="2340864"/>
            <a:ext cx="10510140" cy="3634486"/>
          </a:xfrm>
        </p:spPr>
        <p:txBody>
          <a:bodyPr/>
          <a:lstStyle/>
          <a:p>
            <a:pPr algn="just">
              <a:lnSpc>
                <a:spcPct val="150000"/>
              </a:lnSpc>
              <a:spcBef>
                <a:spcPts val="0"/>
              </a:spcBef>
              <a:spcAft>
                <a:spcPts val="0"/>
              </a:spcAft>
              <a:buNone/>
            </a:pPr>
            <a:r>
              <a:rPr lang="en-IN" dirty="0" smtClean="0"/>
              <a:t>This type of communication implies exchange of information between persons who are in positions at different levels of the hierarchy and also in different departments. This type of communication does not take place except under special circumstances: For example, the Cost Accountant placed in the Accounts Department may want reports from the sales representatives for the purpose of I distribution cost analysis. These reports may be sent directly to the Cost Accountant, instead of being sent to the sales manager. However, formal communications are normally expected to be routed through the manager who </a:t>
            </a:r>
            <a:r>
              <a:rPr lang="en-IN" smtClean="0"/>
              <a:t>is in-charge </a:t>
            </a:r>
            <a:r>
              <a:rPr lang="en-IN" dirty="0" smtClean="0"/>
              <a:t>of the department from which the communication is made.</a:t>
            </a:r>
            <a:endParaRPr lang="en-IN" dirty="0"/>
          </a:p>
        </p:txBody>
      </p:sp>
    </p:spTree>
  </p:cSld>
  <p:clrMapOvr>
    <a:masterClrMapping/>
  </p:clrMapOvr>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16C154-5A0F-4CDC-8C15-D2E21584649C}">
  <ds:schemaRefs>
    <ds:schemaRef ds:uri="http://schemas.microsoft.com/sharepoint/v3/contenttype/forms"/>
  </ds:schemaRefs>
</ds:datastoreItem>
</file>

<file path=customXml/itemProps2.xml><?xml version="1.0" encoding="utf-8"?>
<ds:datastoreItem xmlns:ds="http://schemas.openxmlformats.org/officeDocument/2006/customXml" ds:itemID="{3A6D3478-2986-4664-940C-67E0CAA21E04}">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56C3F92-CC28-42D8-BF09-0770755510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{C4BD92E4-7D29-4D75-B48A-F1BB9354222E}tf56535239_win32</Template>
  <TotalTime>677</TotalTime>
  <Words>1165</Words>
  <Application>Microsoft Office PowerPoint</Application>
  <PresentationFormat>Custom</PresentationFormat>
  <Paragraphs>33</Paragraphs>
  <Slides>31</Slides>
  <Notes>0</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DividendVTI</vt:lpstr>
      <vt:lpstr>Communication</vt:lpstr>
      <vt:lpstr>Slide 2</vt:lpstr>
      <vt:lpstr>Characteristics</vt:lpstr>
      <vt:lpstr>Slide 4</vt:lpstr>
      <vt:lpstr>Slide 5</vt:lpstr>
      <vt:lpstr>Slide 6</vt:lpstr>
      <vt:lpstr>Vertical communication</vt:lpstr>
      <vt:lpstr>HORIZONTAL COMMUNICATION</vt:lpstr>
      <vt:lpstr>DIAGONAL COMMUNICATION</vt:lpstr>
      <vt:lpstr>Slide 10</vt:lpstr>
      <vt:lpstr>Slide 11</vt:lpstr>
      <vt:lpstr>Slide 12</vt:lpstr>
      <vt:lpstr>Models of communication</vt:lpstr>
      <vt:lpstr>Slide 14</vt:lpstr>
      <vt:lpstr>Slide 15</vt:lpstr>
      <vt:lpstr>Slide 16</vt:lpstr>
      <vt:lpstr>Slide 17</vt:lpstr>
      <vt:lpstr>Slide 18</vt:lpstr>
      <vt:lpstr>Slide 19</vt:lpstr>
      <vt:lpstr>Slide 20</vt:lpstr>
      <vt:lpstr>Charles osgood’s model (1954)</vt:lpstr>
      <vt:lpstr>Slide 22</vt:lpstr>
      <vt:lpstr>Transactional Model of communication</vt:lpstr>
      <vt:lpstr>Schramm model</vt:lpstr>
      <vt:lpstr>Schramm Model</vt:lpstr>
      <vt:lpstr>Slide 26</vt:lpstr>
      <vt:lpstr>Slide 27</vt:lpstr>
      <vt:lpstr>Slide 28</vt:lpstr>
      <vt:lpstr>Slide 29</vt:lpstr>
      <vt:lpstr>HOW TO MAKE Communication EFFECTIVE</vt:lpstr>
      <vt:lpstr>HOW TO MAKE Communication EFFECTIVE</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Communication</dc:title>
  <dc:creator>Koninika Mukherjee</dc:creator>
  <cp:lastModifiedBy>Windows User</cp:lastModifiedBy>
  <cp:revision>48</cp:revision>
  <dcterms:created xsi:type="dcterms:W3CDTF">2023-02-20T06:22:26Z</dcterms:created>
  <dcterms:modified xsi:type="dcterms:W3CDTF">2023-11-02T08:56:59Z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